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elios Extended Bold" charset="1" panose="02000805050000020004"/>
      <p:regular r:id="rId21"/>
    </p:embeddedFont>
    <p:embeddedFont>
      <p:font typeface="League Spartan" charset="1" panose="00000800000000000000"/>
      <p:regular r:id="rId22"/>
    </p:embeddedFont>
    <p:embeddedFont>
      <p:font typeface="Helios Extended" charset="1" panose="0200050504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jpeg" Type="http://schemas.openxmlformats.org/officeDocument/2006/relationships/image"/><Relationship Id="rId5" Target="../media/image10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jpe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jpe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44" r="0" b="-7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65135" y="6582085"/>
            <a:ext cx="6757729" cy="76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b="true" sz="4299" spc="644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44514" y="4403923"/>
            <a:ext cx="12198971" cy="196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1"/>
              </a:lnSpc>
            </a:pPr>
            <a:r>
              <a:rPr lang="en-US" sz="5672" spc="652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STREAMLINING PRACTICE OPERATIONS WITH R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5400000">
            <a:off x="11955470" y="3954470"/>
            <a:ext cx="8464534" cy="4200525"/>
          </a:xfrm>
          <a:custGeom>
            <a:avLst/>
            <a:gdLst/>
            <a:ahLst/>
            <a:cxnLst/>
            <a:rect r="r" b="b" t="t" l="l"/>
            <a:pathLst>
              <a:path h="4200525" w="8464534">
                <a:moveTo>
                  <a:pt x="8464535" y="4200525"/>
                </a:moveTo>
                <a:lnTo>
                  <a:pt x="0" y="4200525"/>
                </a:lnTo>
                <a:lnTo>
                  <a:pt x="0" y="0"/>
                </a:lnTo>
                <a:lnTo>
                  <a:pt x="8464535" y="0"/>
                </a:lnTo>
                <a:lnTo>
                  <a:pt x="8464535" y="420052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2125471" y="2129237"/>
            <a:ext cx="8453547" cy="4195073"/>
          </a:xfrm>
          <a:custGeom>
            <a:avLst/>
            <a:gdLst/>
            <a:ahLst/>
            <a:cxnLst/>
            <a:rect r="r" b="b" t="t" l="l"/>
            <a:pathLst>
              <a:path h="4195073" w="8453547">
                <a:moveTo>
                  <a:pt x="0" y="0"/>
                </a:moveTo>
                <a:lnTo>
                  <a:pt x="8453547" y="0"/>
                </a:lnTo>
                <a:lnTo>
                  <a:pt x="8453547" y="4195073"/>
                </a:lnTo>
                <a:lnTo>
                  <a:pt x="0" y="419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-230652" y="8646074"/>
            <a:ext cx="3750688" cy="3281852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6771" y="2845852"/>
            <a:ext cx="16994458" cy="126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spc="370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AOIFE’S GP PRACTICE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2884" y="7980472"/>
            <a:ext cx="8526384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Nur Alya Maisarah Abd Karim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A00268252</a:t>
            </a:r>
          </a:p>
        </p:txBody>
      </p:sp>
      <p:grpSp>
        <p:nvGrpSpPr>
          <p:cNvPr name="Group 12" id="12"/>
          <p:cNvGrpSpPr/>
          <p:nvPr/>
        </p:nvGrpSpPr>
        <p:grpSpPr>
          <a:xfrm rot="-5400000">
            <a:off x="14771730" y="-1640926"/>
            <a:ext cx="3750688" cy="3281852"/>
            <a:chOff x="0" y="0"/>
            <a:chExt cx="812800" cy="711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4352662"/>
            <a:ext cx="11301259" cy="2740555"/>
          </a:xfrm>
          <a:custGeom>
            <a:avLst/>
            <a:gdLst/>
            <a:ahLst/>
            <a:cxnLst/>
            <a:rect r="r" b="b" t="t" l="l"/>
            <a:pathLst>
              <a:path h="2740555" w="11301259">
                <a:moveTo>
                  <a:pt x="0" y="0"/>
                </a:moveTo>
                <a:lnTo>
                  <a:pt x="11301259" y="0"/>
                </a:lnTo>
                <a:lnTo>
                  <a:pt x="11301259" y="2740555"/>
                </a:lnTo>
                <a:lnTo>
                  <a:pt x="0" y="274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12672" y="4128284"/>
            <a:ext cx="4218760" cy="2964933"/>
          </a:xfrm>
          <a:custGeom>
            <a:avLst/>
            <a:gdLst/>
            <a:ahLst/>
            <a:cxnLst/>
            <a:rect r="r" b="b" t="t" l="l"/>
            <a:pathLst>
              <a:path h="2964933" w="4218760">
                <a:moveTo>
                  <a:pt x="0" y="0"/>
                </a:moveTo>
                <a:lnTo>
                  <a:pt x="4218760" y="0"/>
                </a:lnTo>
                <a:lnTo>
                  <a:pt x="4218760" y="2964933"/>
                </a:lnTo>
                <a:lnTo>
                  <a:pt x="0" y="2964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0983" y="1530347"/>
            <a:ext cx="8707362" cy="323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 and</a:t>
            </a:r>
          </a:p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Visualization</a:t>
            </a:r>
          </a:p>
          <a:p>
            <a:pPr algn="l">
              <a:lnSpc>
                <a:spcPts val="85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62880" y="4685221"/>
            <a:ext cx="977480" cy="344562"/>
          </a:xfrm>
          <a:custGeom>
            <a:avLst/>
            <a:gdLst/>
            <a:ahLst/>
            <a:cxnLst/>
            <a:rect r="r" b="b" t="t" l="l"/>
            <a:pathLst>
              <a:path h="344562" w="977480">
                <a:moveTo>
                  <a:pt x="0" y="0"/>
                </a:moveTo>
                <a:lnTo>
                  <a:pt x="977480" y="0"/>
                </a:lnTo>
                <a:lnTo>
                  <a:pt x="977480" y="344561"/>
                </a:lnTo>
                <a:lnTo>
                  <a:pt x="0" y="3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32384" y="3787697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91860" y="0"/>
            <a:ext cx="8617222" cy="5472481"/>
            <a:chOff x="0" y="0"/>
            <a:chExt cx="95990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28652" y="-1142787"/>
            <a:ext cx="9559348" cy="11429787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0983" y="4035347"/>
            <a:ext cx="8312358" cy="490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Tool Mentioned:</a:t>
            </a: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R scripts for automation using functions like mutate(), summarise(), and kable()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How It Helps: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Generates regular reports such as HSE reimbursements or tax summaries automatically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Benefit: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Saves staff time and reduces error rates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Example: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 reproducible script that calculates monthly HSE claims accurately</a:t>
            </a:r>
          </a:p>
          <a:p>
            <a:pPr algn="just">
              <a:lnSpc>
                <a:spcPts val="357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137345" y="8509408"/>
            <a:ext cx="1406853" cy="1631134"/>
          </a:xfrm>
          <a:custGeom>
            <a:avLst/>
            <a:gdLst/>
            <a:ahLst/>
            <a:cxnLst/>
            <a:rect r="r" b="b" t="t" l="l"/>
            <a:pathLst>
              <a:path h="1631134" w="1406853">
                <a:moveTo>
                  <a:pt x="0" y="0"/>
                </a:moveTo>
                <a:lnTo>
                  <a:pt x="1406852" y="0"/>
                </a:lnTo>
                <a:lnTo>
                  <a:pt x="1406852" y="1631134"/>
                </a:lnTo>
                <a:lnTo>
                  <a:pt x="0" y="1631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784724" y="8495699"/>
            <a:ext cx="1421809" cy="1639502"/>
          </a:xfrm>
          <a:custGeom>
            <a:avLst/>
            <a:gdLst/>
            <a:ahLst/>
            <a:cxnLst/>
            <a:rect r="r" b="b" t="t" l="l"/>
            <a:pathLst>
              <a:path h="1639502" w="1421809">
                <a:moveTo>
                  <a:pt x="0" y="0"/>
                </a:moveTo>
                <a:lnTo>
                  <a:pt x="1421809" y="0"/>
                </a:lnTo>
                <a:lnTo>
                  <a:pt x="1421809" y="1639502"/>
                </a:lnTo>
                <a:lnTo>
                  <a:pt x="0" y="1639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20983" y="1539872"/>
            <a:ext cx="8707362" cy="187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57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Automating and </a:t>
            </a:r>
          </a:p>
          <a:p>
            <a:pPr algn="l">
              <a:lnSpc>
                <a:spcPts val="7520"/>
              </a:lnSpc>
            </a:pPr>
            <a:r>
              <a:rPr lang="en-US" sz="57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Reporting Tasks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0983" y="4192493"/>
            <a:ext cx="8822722" cy="5811968"/>
          </a:xfrm>
          <a:custGeom>
            <a:avLst/>
            <a:gdLst/>
            <a:ahLst/>
            <a:cxnLst/>
            <a:rect r="r" b="b" t="t" l="l"/>
            <a:pathLst>
              <a:path h="5811968" w="8822722">
                <a:moveTo>
                  <a:pt x="0" y="0"/>
                </a:moveTo>
                <a:lnTo>
                  <a:pt x="8822721" y="0"/>
                </a:lnTo>
                <a:lnTo>
                  <a:pt x="8822721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159721" y="3965325"/>
            <a:ext cx="6915371" cy="3924018"/>
          </a:xfrm>
          <a:custGeom>
            <a:avLst/>
            <a:gdLst/>
            <a:ahLst/>
            <a:cxnLst/>
            <a:rect r="r" b="b" t="t" l="l"/>
            <a:pathLst>
              <a:path h="3924018" w="6915371">
                <a:moveTo>
                  <a:pt x="0" y="0"/>
                </a:moveTo>
                <a:lnTo>
                  <a:pt x="6915371" y="0"/>
                </a:lnTo>
                <a:lnTo>
                  <a:pt x="6915371" y="3924019"/>
                </a:lnTo>
                <a:lnTo>
                  <a:pt x="0" y="3924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0983" y="1530347"/>
            <a:ext cx="8707362" cy="323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Automating and</a:t>
            </a: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</a:p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Reporting Tasks</a:t>
            </a:r>
          </a:p>
          <a:p>
            <a:pPr algn="l">
              <a:lnSpc>
                <a:spcPts val="85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62880" y="4589140"/>
            <a:ext cx="977480" cy="344562"/>
          </a:xfrm>
          <a:custGeom>
            <a:avLst/>
            <a:gdLst/>
            <a:ahLst/>
            <a:cxnLst/>
            <a:rect r="r" b="b" t="t" l="l"/>
            <a:pathLst>
              <a:path h="344562" w="977480">
                <a:moveTo>
                  <a:pt x="0" y="0"/>
                </a:moveTo>
                <a:lnTo>
                  <a:pt x="977480" y="0"/>
                </a:lnTo>
                <a:lnTo>
                  <a:pt x="977480" y="344562"/>
                </a:lnTo>
                <a:lnTo>
                  <a:pt x="0" y="344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9083" y="5390902"/>
            <a:ext cx="977480" cy="344562"/>
          </a:xfrm>
          <a:custGeom>
            <a:avLst/>
            <a:gdLst/>
            <a:ahLst/>
            <a:cxnLst/>
            <a:rect r="r" b="b" t="t" l="l"/>
            <a:pathLst>
              <a:path h="344562" w="977480">
                <a:moveTo>
                  <a:pt x="0" y="0"/>
                </a:moveTo>
                <a:lnTo>
                  <a:pt x="977479" y="0"/>
                </a:lnTo>
                <a:lnTo>
                  <a:pt x="977479" y="344561"/>
                </a:lnTo>
                <a:lnTo>
                  <a:pt x="0" y="34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32384" y="3787697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91860" y="0"/>
            <a:ext cx="8617222" cy="5472481"/>
            <a:chOff x="0" y="0"/>
            <a:chExt cx="95990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28652" y="-1142787"/>
            <a:ext cx="9559348" cy="11429787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310" t="0" r="-231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0983" y="4035347"/>
            <a:ext cx="8312358" cy="490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Tool Mentioned: </a:t>
            </a: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Shiny for real-time dashboards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How It Helps: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Allows the team to view trends dynamically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Offers real-time tracking of key metrics like appointments or financial data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Example Dashboard Features: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Interactive charts for patient appointments and compliance metrics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Financial performance visualizations</a:t>
            </a:r>
          </a:p>
          <a:p>
            <a:pPr algn="just">
              <a:lnSpc>
                <a:spcPts val="3578"/>
              </a:lnSpc>
            </a:pPr>
          </a:p>
          <a:p>
            <a:pPr algn="just">
              <a:lnSpc>
                <a:spcPts val="357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593130" y="8423745"/>
            <a:ext cx="2659240" cy="1496675"/>
          </a:xfrm>
          <a:custGeom>
            <a:avLst/>
            <a:gdLst/>
            <a:ahLst/>
            <a:cxnLst/>
            <a:rect r="r" b="b" t="t" l="l"/>
            <a:pathLst>
              <a:path h="1496675" w="2659240">
                <a:moveTo>
                  <a:pt x="0" y="0"/>
                </a:moveTo>
                <a:lnTo>
                  <a:pt x="2659240" y="0"/>
                </a:lnTo>
                <a:lnTo>
                  <a:pt x="2659240" y="1496675"/>
                </a:lnTo>
                <a:lnTo>
                  <a:pt x="0" y="149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20983" y="1530347"/>
            <a:ext cx="7907669" cy="166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Interactive Dashboards with Shiny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28818" y="-94999"/>
            <a:ext cx="7226805" cy="1303133"/>
            <a:chOff x="0" y="0"/>
            <a:chExt cx="3380667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56226" y="187136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1" y="0"/>
                </a:lnTo>
                <a:lnTo>
                  <a:pt x="522921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4250027">
            <a:off x="1058480" y="411832"/>
            <a:ext cx="8617222" cy="5472481"/>
            <a:chOff x="0" y="0"/>
            <a:chExt cx="959904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354301" y="-1142787"/>
            <a:ext cx="9559348" cy="11429787"/>
            <a:chOff x="0" y="0"/>
            <a:chExt cx="8603361" cy="1028674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7894" t="0" r="-27894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-864911" y="9448108"/>
            <a:ext cx="6580569" cy="838892"/>
            <a:chOff x="0" y="0"/>
            <a:chExt cx="3770039" cy="4806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194303" y="310458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sp>
        <p:nvSpPr>
          <p:cNvPr name="AutoShape 18" id="18"/>
          <p:cNvSpPr/>
          <p:nvPr/>
        </p:nvSpPr>
        <p:spPr>
          <a:xfrm>
            <a:off x="9801472" y="4165377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9522968" y="4776369"/>
            <a:ext cx="8312358" cy="445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Operational Efficiency Gains: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Less time on admin tasks, more time on patient care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I</a:t>
            </a: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mproved Decision-Making: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Using data to support thoughtful planning and strategy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Compliance Assurance: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Automated checks reduce errors in reporting to regulators</a:t>
            </a:r>
          </a:p>
          <a:p>
            <a:pPr algn="just">
              <a:lnSpc>
                <a:spcPts val="357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522968" y="2271369"/>
            <a:ext cx="7907669" cy="166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Broader Impact For</a:t>
            </a:r>
          </a:p>
          <a:p>
            <a:pPr algn="l">
              <a:lnSpc>
                <a:spcPts val="6610"/>
              </a:lnSpc>
            </a:pPr>
            <a:r>
              <a:rPr lang="en-US" sz="50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Practice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079768"/>
            <a:chOff x="0" y="0"/>
            <a:chExt cx="24384000" cy="677302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039" r="0" b="17269"/>
            <a:stretch>
              <a:fillRect/>
            </a:stretch>
          </p:blipFill>
          <p:spPr>
            <a:xfrm flipH="false" flipV="false">
              <a:off x="0" y="0"/>
              <a:ext cx="24384000" cy="6773024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215197"/>
            <a:ext cx="7163160" cy="1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48670" y="1198358"/>
            <a:ext cx="11052767" cy="331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b="true" sz="2351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Summary:</a:t>
            </a:r>
          </a:p>
          <a:p>
            <a:pPr algn="just" marL="1015406" indent="-338469" lvl="2">
              <a:lnSpc>
                <a:spcPts val="3762"/>
              </a:lnSpc>
              <a:buFont typeface="Arial"/>
              <a:buChar char="⚬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 can transform practice operations, enabling better data management, automation, and compliance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b="true" sz="2351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Final Takeaway:</a:t>
            </a:r>
          </a:p>
          <a:p>
            <a:pPr algn="just" marL="1015406" indent="-338469" lvl="2">
              <a:lnSpc>
                <a:spcPts val="3762"/>
              </a:lnSpc>
              <a:buFont typeface="Arial"/>
              <a:buChar char="⚬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By using R, it </a:t>
            </a: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can empower Aoife’s team to focus on what matters most: quality patient care and strategic growth</a:t>
            </a:r>
          </a:p>
          <a:p>
            <a:pPr algn="just">
              <a:lnSpc>
                <a:spcPts val="376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7148" y="405457"/>
            <a:ext cx="3992528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1860" y="0"/>
            <a:ext cx="14483006" cy="10287000"/>
            <a:chOff x="0" y="0"/>
            <a:chExt cx="676641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473441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77339" y="1028700"/>
            <a:ext cx="7781961" cy="778196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365760" y="0"/>
                  </a:moveTo>
                  <a:lnTo>
                    <a:pt x="5986780" y="0"/>
                  </a:lnTo>
                  <a:cubicBezTo>
                    <a:pt x="6188710" y="0"/>
                    <a:pt x="6351270" y="162560"/>
                    <a:pt x="6351270" y="364490"/>
                  </a:cubicBezTo>
                  <a:lnTo>
                    <a:pt x="6351270" y="5986780"/>
                  </a:lnTo>
                  <a:cubicBezTo>
                    <a:pt x="6351270" y="6187440"/>
                    <a:pt x="6188710" y="6350000"/>
                    <a:pt x="5986780" y="6350000"/>
                  </a:cubicBezTo>
                  <a:lnTo>
                    <a:pt x="364490" y="6350000"/>
                  </a:lnTo>
                  <a:cubicBezTo>
                    <a:pt x="163830" y="6350000"/>
                    <a:pt x="0" y="6187440"/>
                    <a:pt x="0" y="5985510"/>
                  </a:cubicBezTo>
                  <a:lnTo>
                    <a:pt x="0" y="364490"/>
                  </a:lnTo>
                  <a:cubicBezTo>
                    <a:pt x="1270" y="162560"/>
                    <a:pt x="163830" y="0"/>
                    <a:pt x="365760" y="0"/>
                  </a:cubicBezTo>
                  <a:close/>
                </a:path>
              </a:pathLst>
            </a:custGeom>
            <a:blipFill>
              <a:blip r:embed="rId2"/>
              <a:stretch>
                <a:fillRect l="-61398" t="0" r="-61398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028700" y="3968654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215197"/>
            <a:ext cx="7163160" cy="1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463954"/>
            <a:ext cx="7499927" cy="427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•Introduction 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•Challenges Faced by the Practice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•Centralizing and Cleaning Data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•Automating Reporting Tasks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•Data Analysis and Visualization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•Interactive Dashboards with Shiny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•Broader Impact for the Practice</a:t>
            </a:r>
          </a:p>
          <a:p>
            <a:pPr algn="just">
              <a:lnSpc>
                <a:spcPts val="3762"/>
              </a:lnSpc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•Conclusion</a:t>
            </a:r>
          </a:p>
          <a:p>
            <a:pPr algn="just">
              <a:lnSpc>
                <a:spcPts val="376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727148" y="405457"/>
            <a:ext cx="4479385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406444" y="0"/>
            <a:ext cx="11999149" cy="10287000"/>
            <a:chOff x="0" y="0"/>
            <a:chExt cx="711061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850989"/>
            <a:ext cx="7407311" cy="740731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921" r="0" b="-24921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9398983" y="3353524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398983" y="1784314"/>
            <a:ext cx="7163160" cy="116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0"/>
              </a:lnSpc>
            </a:pPr>
            <a:r>
              <a:rPr lang="en-US" sz="72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4000378"/>
            <a:ext cx="8749897" cy="447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8290" indent="-299145" lvl="1">
              <a:lnSpc>
                <a:spcPts val="4433"/>
              </a:lnSpc>
              <a:buFont typeface="Arial"/>
              <a:buChar char="•"/>
            </a:pPr>
            <a:r>
              <a:rPr lang="en-US" b="true" sz="2771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Brief overview: </a:t>
            </a:r>
            <a:r>
              <a:rPr lang="en-US" sz="277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To highlight the role of R in improving operations for Aoife's practice</a:t>
            </a:r>
          </a:p>
          <a:p>
            <a:pPr algn="just">
              <a:lnSpc>
                <a:spcPts val="4433"/>
              </a:lnSpc>
            </a:pPr>
          </a:p>
          <a:p>
            <a:pPr algn="just" marL="598290" indent="-299145" lvl="1">
              <a:lnSpc>
                <a:spcPts val="4433"/>
              </a:lnSpc>
              <a:buFont typeface="Arial"/>
              <a:buChar char="•"/>
            </a:pPr>
            <a:r>
              <a:rPr lang="en-US" b="true" sz="2771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Key objective: </a:t>
            </a:r>
            <a:r>
              <a:rPr lang="en-US" sz="277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Showcase tools and methods to reduce manual effort, improve data management, and enhance compliance</a:t>
            </a:r>
          </a:p>
          <a:p>
            <a:pPr algn="just">
              <a:lnSpc>
                <a:spcPts val="4433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27148" y="405457"/>
            <a:ext cx="4479385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139069" y="-2978337"/>
            <a:ext cx="5633109" cy="4829326"/>
            <a:chOff x="0" y="0"/>
            <a:chExt cx="711061" cy="609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11061" cy="609600"/>
            </a:xfrm>
            <a:custGeom>
              <a:avLst/>
              <a:gdLst/>
              <a:ahLst/>
              <a:cxnLst/>
              <a:rect r="r" b="b" t="t" l="l"/>
              <a:pathLst>
                <a:path h="609600" w="711061">
                  <a:moveTo>
                    <a:pt x="203200" y="0"/>
                  </a:moveTo>
                  <a:lnTo>
                    <a:pt x="711061" y="0"/>
                  </a:lnTo>
                  <a:lnTo>
                    <a:pt x="5078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66675"/>
              <a:ext cx="507861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21521" y="0"/>
            <a:ext cx="11153345" cy="10287000"/>
            <a:chOff x="0" y="0"/>
            <a:chExt cx="521080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1080" cy="480605"/>
            </a:xfrm>
            <a:custGeom>
              <a:avLst/>
              <a:gdLst/>
              <a:ahLst/>
              <a:cxnLst/>
              <a:rect r="r" b="b" t="t" l="l"/>
              <a:pathLst>
                <a:path h="480605" w="521080">
                  <a:moveTo>
                    <a:pt x="203200" y="0"/>
                  </a:moveTo>
                  <a:lnTo>
                    <a:pt x="521080" y="0"/>
                  </a:lnTo>
                  <a:lnTo>
                    <a:pt x="317880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66675"/>
              <a:ext cx="317880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9927" y="3948130"/>
            <a:ext cx="9199748" cy="5814649"/>
            <a:chOff x="0" y="0"/>
            <a:chExt cx="2422979" cy="1531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2979" cy="1531430"/>
            </a:xfrm>
            <a:custGeom>
              <a:avLst/>
              <a:gdLst/>
              <a:ahLst/>
              <a:cxnLst/>
              <a:rect r="r" b="b" t="t" l="l"/>
              <a:pathLst>
                <a:path h="1531430" w="2422979">
                  <a:moveTo>
                    <a:pt x="42918" y="0"/>
                  </a:moveTo>
                  <a:lnTo>
                    <a:pt x="2380061" y="0"/>
                  </a:lnTo>
                  <a:cubicBezTo>
                    <a:pt x="2403764" y="0"/>
                    <a:pt x="2422979" y="19215"/>
                    <a:pt x="2422979" y="42918"/>
                  </a:cubicBezTo>
                  <a:lnTo>
                    <a:pt x="2422979" y="1488512"/>
                  </a:lnTo>
                  <a:cubicBezTo>
                    <a:pt x="2422979" y="1512215"/>
                    <a:pt x="2403764" y="1531430"/>
                    <a:pt x="2380061" y="1531430"/>
                  </a:cubicBezTo>
                  <a:lnTo>
                    <a:pt x="42918" y="1531430"/>
                  </a:lnTo>
                  <a:cubicBezTo>
                    <a:pt x="19215" y="1531430"/>
                    <a:pt x="0" y="1512215"/>
                    <a:pt x="0" y="1488512"/>
                  </a:cubicBezTo>
                  <a:lnTo>
                    <a:pt x="0" y="42918"/>
                  </a:lnTo>
                  <a:cubicBezTo>
                    <a:pt x="0" y="19215"/>
                    <a:pt x="19215" y="0"/>
                    <a:pt x="42918" y="0"/>
                  </a:cubicBez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22979" cy="1598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77339" y="1028700"/>
            <a:ext cx="7781961" cy="77819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25031" t="0" r="-2503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2936616"/>
            <a:ext cx="9150975" cy="830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4"/>
              </a:lnSpc>
            </a:pPr>
            <a:r>
              <a:rPr lang="en-US" sz="5103">
                <a:solidFill>
                  <a:srgbClr val="36567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FACED BY THE PRACTICE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160" y="4033889"/>
            <a:ext cx="7853840" cy="570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</a:p>
          <a:p>
            <a:pPr algn="just">
              <a:lnSpc>
                <a:spcPts val="3762"/>
              </a:lnSpc>
            </a:pPr>
            <a:r>
              <a:rPr lang="en-US" sz="2351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Data Management Issues:</a:t>
            </a: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Data is scattered and difficult to analyze efficiently</a:t>
            </a:r>
          </a:p>
          <a:p>
            <a:pPr algn="just">
              <a:lnSpc>
                <a:spcPts val="3762"/>
              </a:lnSpc>
            </a:pPr>
          </a:p>
          <a:p>
            <a:pPr algn="just">
              <a:lnSpc>
                <a:spcPts val="3762"/>
              </a:lnSpc>
            </a:pPr>
            <a:r>
              <a:rPr lang="en-US" sz="2351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Manual Reporting Effort: </a:t>
            </a: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Reimbursement claims and tax summaries take time and are prone to errors</a:t>
            </a:r>
          </a:p>
          <a:p>
            <a:pPr algn="just">
              <a:lnSpc>
                <a:spcPts val="3762"/>
              </a:lnSpc>
            </a:pPr>
          </a:p>
          <a:p>
            <a:pPr algn="just">
              <a:lnSpc>
                <a:spcPts val="3762"/>
              </a:lnSpc>
            </a:pPr>
            <a:r>
              <a:rPr lang="en-US" sz="2351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Compliance And Monitoring:</a:t>
            </a: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Ensuring accuracy in reporting to healthcare and regulatory bodies</a:t>
            </a:r>
          </a:p>
          <a:p>
            <a:pPr algn="just">
              <a:lnSpc>
                <a:spcPts val="376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58022"/>
            <a:ext cx="6296317" cy="100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6203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27148" y="405457"/>
            <a:ext cx="4174199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91860" y="0"/>
            <a:ext cx="8617222" cy="5472481"/>
            <a:chOff x="0" y="0"/>
            <a:chExt cx="95990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28652" y="-1142787"/>
            <a:ext cx="9559348" cy="11429787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6038" t="0" r="-46038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77498" y="4467331"/>
            <a:ext cx="8366502" cy="3795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  <a:r>
              <a:rPr lang="en-US" sz="2351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Tool Mentioned:</a:t>
            </a: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 R packages (dplyr, tidyr)</a:t>
            </a:r>
          </a:p>
          <a:p>
            <a:pPr algn="just">
              <a:lnSpc>
                <a:spcPts val="3762"/>
              </a:lnSpc>
            </a:pPr>
            <a:r>
              <a:rPr lang="en-US" sz="2351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How It Helps: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Consolidates data into one structured format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Eliminates duplication and inconsistencies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Example:</a:t>
            </a:r>
          </a:p>
          <a:p>
            <a:pPr algn="just" marL="507703" indent="-253851" lvl="1">
              <a:lnSpc>
                <a:spcPts val="3762"/>
              </a:lnSpc>
              <a:buFont typeface="Arial"/>
              <a:buChar char="•"/>
            </a:pPr>
            <a:r>
              <a:rPr lang="en-US" sz="2351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Combines patient, appointment, and billing data into a single system for analysis</a:t>
            </a:r>
          </a:p>
          <a:p>
            <a:pPr algn="just">
              <a:lnSpc>
                <a:spcPts val="3762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51620" y="8068129"/>
            <a:ext cx="1552004" cy="1799425"/>
          </a:xfrm>
          <a:custGeom>
            <a:avLst/>
            <a:gdLst/>
            <a:ahLst/>
            <a:cxnLst/>
            <a:rect r="r" b="b" t="t" l="l"/>
            <a:pathLst>
              <a:path h="1799425" w="1552004">
                <a:moveTo>
                  <a:pt x="0" y="0"/>
                </a:moveTo>
                <a:lnTo>
                  <a:pt x="1552004" y="0"/>
                </a:lnTo>
                <a:lnTo>
                  <a:pt x="1552004" y="1799425"/>
                </a:lnTo>
                <a:lnTo>
                  <a:pt x="0" y="1799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819652" y="7938518"/>
            <a:ext cx="1663794" cy="1929036"/>
          </a:xfrm>
          <a:custGeom>
            <a:avLst/>
            <a:gdLst/>
            <a:ahLst/>
            <a:cxnLst/>
            <a:rect r="r" b="b" t="t" l="l"/>
            <a:pathLst>
              <a:path h="1929036" w="1663794">
                <a:moveTo>
                  <a:pt x="0" y="0"/>
                </a:moveTo>
                <a:lnTo>
                  <a:pt x="1663794" y="0"/>
                </a:lnTo>
                <a:lnTo>
                  <a:pt x="1663794" y="1929036"/>
                </a:lnTo>
                <a:lnTo>
                  <a:pt x="0" y="1929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20983" y="1530347"/>
            <a:ext cx="8707362" cy="214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Centralizing and Cleaning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33033" y="7008311"/>
            <a:ext cx="7511277" cy="1854135"/>
          </a:xfrm>
          <a:custGeom>
            <a:avLst/>
            <a:gdLst/>
            <a:ahLst/>
            <a:cxnLst/>
            <a:rect r="r" b="b" t="t" l="l"/>
            <a:pathLst>
              <a:path h="1854135" w="7511277">
                <a:moveTo>
                  <a:pt x="0" y="0"/>
                </a:moveTo>
                <a:lnTo>
                  <a:pt x="7511277" y="0"/>
                </a:lnTo>
                <a:lnTo>
                  <a:pt x="7511277" y="1854135"/>
                </a:lnTo>
                <a:lnTo>
                  <a:pt x="0" y="1854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87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1176" y="3675571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92975" y="3675571"/>
            <a:ext cx="7991394" cy="2537267"/>
          </a:xfrm>
          <a:custGeom>
            <a:avLst/>
            <a:gdLst/>
            <a:ahLst/>
            <a:cxnLst/>
            <a:rect r="r" b="b" t="t" l="l"/>
            <a:pathLst>
              <a:path h="2537267" w="7991394">
                <a:moveTo>
                  <a:pt x="0" y="0"/>
                </a:moveTo>
                <a:lnTo>
                  <a:pt x="7991393" y="0"/>
                </a:lnTo>
                <a:lnTo>
                  <a:pt x="7991393" y="2537267"/>
                </a:lnTo>
                <a:lnTo>
                  <a:pt x="0" y="25372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9668" y="4308225"/>
            <a:ext cx="977480" cy="344562"/>
          </a:xfrm>
          <a:custGeom>
            <a:avLst/>
            <a:gdLst/>
            <a:ahLst/>
            <a:cxnLst/>
            <a:rect r="r" b="b" t="t" l="l"/>
            <a:pathLst>
              <a:path h="344562" w="977480">
                <a:moveTo>
                  <a:pt x="0" y="0"/>
                </a:moveTo>
                <a:lnTo>
                  <a:pt x="977480" y="0"/>
                </a:lnTo>
                <a:lnTo>
                  <a:pt x="977480" y="344562"/>
                </a:lnTo>
                <a:lnTo>
                  <a:pt x="0" y="344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20983" y="1530347"/>
            <a:ext cx="8707362" cy="214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Centralizing and Cleaning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20983" y="6811314"/>
            <a:ext cx="1117711" cy="393993"/>
          </a:xfrm>
          <a:custGeom>
            <a:avLst/>
            <a:gdLst/>
            <a:ahLst/>
            <a:cxnLst/>
            <a:rect r="r" b="b" t="t" l="l"/>
            <a:pathLst>
              <a:path h="393993" w="1117711">
                <a:moveTo>
                  <a:pt x="0" y="0"/>
                </a:moveTo>
                <a:lnTo>
                  <a:pt x="1117711" y="0"/>
                </a:lnTo>
                <a:lnTo>
                  <a:pt x="1117711" y="393993"/>
                </a:lnTo>
                <a:lnTo>
                  <a:pt x="0" y="3939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0983" y="7738381"/>
            <a:ext cx="1117711" cy="393993"/>
          </a:xfrm>
          <a:custGeom>
            <a:avLst/>
            <a:gdLst/>
            <a:ahLst/>
            <a:cxnLst/>
            <a:rect r="r" b="b" t="t" l="l"/>
            <a:pathLst>
              <a:path h="393993" w="1117711">
                <a:moveTo>
                  <a:pt x="0" y="0"/>
                </a:moveTo>
                <a:lnTo>
                  <a:pt x="1117711" y="0"/>
                </a:lnTo>
                <a:lnTo>
                  <a:pt x="1117711" y="393994"/>
                </a:lnTo>
                <a:lnTo>
                  <a:pt x="0" y="393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20983" y="5683432"/>
            <a:ext cx="1117711" cy="393993"/>
          </a:xfrm>
          <a:custGeom>
            <a:avLst/>
            <a:gdLst/>
            <a:ahLst/>
            <a:cxnLst/>
            <a:rect r="r" b="b" t="t" l="l"/>
            <a:pathLst>
              <a:path h="393993" w="1117711">
                <a:moveTo>
                  <a:pt x="0" y="0"/>
                </a:moveTo>
                <a:lnTo>
                  <a:pt x="1117711" y="0"/>
                </a:lnTo>
                <a:lnTo>
                  <a:pt x="1117711" y="393993"/>
                </a:lnTo>
                <a:lnTo>
                  <a:pt x="0" y="3939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036699" y="4308225"/>
            <a:ext cx="977480" cy="344562"/>
          </a:xfrm>
          <a:custGeom>
            <a:avLst/>
            <a:gdLst/>
            <a:ahLst/>
            <a:cxnLst/>
            <a:rect r="r" b="b" t="t" l="l"/>
            <a:pathLst>
              <a:path h="344562" w="977480">
                <a:moveTo>
                  <a:pt x="0" y="0"/>
                </a:moveTo>
                <a:lnTo>
                  <a:pt x="977480" y="0"/>
                </a:lnTo>
                <a:lnTo>
                  <a:pt x="977480" y="344562"/>
                </a:lnTo>
                <a:lnTo>
                  <a:pt x="0" y="344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4308225"/>
            <a:ext cx="7830409" cy="5443444"/>
          </a:xfrm>
          <a:custGeom>
            <a:avLst/>
            <a:gdLst/>
            <a:ahLst/>
            <a:cxnLst/>
            <a:rect r="r" b="b" t="t" l="l"/>
            <a:pathLst>
              <a:path h="5443444" w="7830409">
                <a:moveTo>
                  <a:pt x="0" y="0"/>
                </a:moveTo>
                <a:lnTo>
                  <a:pt x="7830409" y="0"/>
                </a:lnTo>
                <a:lnTo>
                  <a:pt x="7830409" y="5443445"/>
                </a:lnTo>
                <a:lnTo>
                  <a:pt x="0" y="5443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0983" y="1530347"/>
            <a:ext cx="8707362" cy="2145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Centralizing and Cleaning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155191" y="9016073"/>
            <a:ext cx="1374339" cy="484455"/>
          </a:xfrm>
          <a:custGeom>
            <a:avLst/>
            <a:gdLst/>
            <a:ahLst/>
            <a:cxnLst/>
            <a:rect r="r" b="b" t="t" l="l"/>
            <a:pathLst>
              <a:path h="484455" w="1374339">
                <a:moveTo>
                  <a:pt x="0" y="0"/>
                </a:moveTo>
                <a:lnTo>
                  <a:pt x="1374339" y="0"/>
                </a:lnTo>
                <a:lnTo>
                  <a:pt x="1374339" y="484454"/>
                </a:lnTo>
                <a:lnTo>
                  <a:pt x="0" y="4844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32384" y="3787697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91860" y="0"/>
            <a:ext cx="8617222" cy="5472481"/>
            <a:chOff x="0" y="0"/>
            <a:chExt cx="959904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28652" y="-1142787"/>
            <a:ext cx="9559348" cy="11429787"/>
            <a:chOff x="0" y="0"/>
            <a:chExt cx="8603361" cy="10286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56282" t="0" r="-56282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0983" y="4035347"/>
            <a:ext cx="8312358" cy="4906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Tool Mentioned: </a:t>
            </a: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ggplot2 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How It Helps: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Transforms complex data into easy-to-understand visuals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Example Visuals: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Bar charts of GP performance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Pie charts of revenue sources</a:t>
            </a:r>
          </a:p>
          <a:p>
            <a:pPr algn="just">
              <a:lnSpc>
                <a:spcPts val="3578"/>
              </a:lnSpc>
            </a:pPr>
            <a:r>
              <a:rPr lang="en-US" sz="2236" b="true">
                <a:solidFill>
                  <a:srgbClr val="0B1320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Benefit:</a:t>
            </a:r>
          </a:p>
          <a:p>
            <a:pPr algn="just" marL="482828" indent="-241414" lvl="1">
              <a:lnSpc>
                <a:spcPts val="3578"/>
              </a:lnSpc>
              <a:buFont typeface="Arial"/>
              <a:buChar char="•"/>
            </a:pPr>
            <a:r>
              <a:rPr lang="en-US" sz="2236">
                <a:solidFill>
                  <a:srgbClr val="0B1320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Supports better operational decisions with clear insights</a:t>
            </a:r>
          </a:p>
          <a:p>
            <a:pPr algn="just">
              <a:lnSpc>
                <a:spcPts val="3578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-4828313" y="6560491"/>
            <a:ext cx="5867934" cy="3726509"/>
            <a:chOff x="0" y="0"/>
            <a:chExt cx="959904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9904" cy="609600"/>
            </a:xfrm>
            <a:custGeom>
              <a:avLst/>
              <a:gdLst/>
              <a:ahLst/>
              <a:cxnLst/>
              <a:rect r="r" b="b" t="t" l="l"/>
              <a:pathLst>
                <a:path h="609600" w="959904">
                  <a:moveTo>
                    <a:pt x="7567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959904" y="609600"/>
                  </a:lnTo>
                  <a:lnTo>
                    <a:pt x="756704" y="0"/>
                  </a:lnTo>
                  <a:close/>
                </a:path>
              </a:pathLst>
            </a:custGeom>
            <a:solidFill>
              <a:srgbClr val="0B132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66675"/>
              <a:ext cx="756704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593130" y="8597232"/>
            <a:ext cx="1262687" cy="1457648"/>
          </a:xfrm>
          <a:custGeom>
            <a:avLst/>
            <a:gdLst/>
            <a:ahLst/>
            <a:cxnLst/>
            <a:rect r="r" b="b" t="t" l="l"/>
            <a:pathLst>
              <a:path h="1457648" w="1262687">
                <a:moveTo>
                  <a:pt x="0" y="0"/>
                </a:moveTo>
                <a:lnTo>
                  <a:pt x="1262687" y="0"/>
                </a:lnTo>
                <a:lnTo>
                  <a:pt x="1262687" y="1457647"/>
                </a:lnTo>
                <a:lnTo>
                  <a:pt x="0" y="14576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20983" y="1539872"/>
            <a:ext cx="8707362" cy="187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57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 and</a:t>
            </a:r>
          </a:p>
          <a:p>
            <a:pPr algn="l">
              <a:lnSpc>
                <a:spcPts val="7520"/>
              </a:lnSpc>
            </a:pPr>
            <a:r>
              <a:rPr lang="en-US" sz="57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Visualization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56226" y="9613554"/>
            <a:ext cx="457504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www.reallygreatsite.com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965325"/>
            <a:ext cx="1494277" cy="0"/>
          </a:xfrm>
          <a:prstGeom prst="line">
            <a:avLst/>
          </a:prstGeom>
          <a:ln cap="flat" w="114300">
            <a:solidFill>
              <a:srgbClr val="0B13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20273" y="0"/>
            <a:ext cx="7226805" cy="1303133"/>
            <a:chOff x="0" y="0"/>
            <a:chExt cx="3380667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80667" cy="609600"/>
            </a:xfrm>
            <a:custGeom>
              <a:avLst/>
              <a:gdLst/>
              <a:ahLst/>
              <a:cxnLst/>
              <a:rect r="r" b="b" t="t" l="l"/>
              <a:pathLst>
                <a:path h="609600" w="3380667">
                  <a:moveTo>
                    <a:pt x="203200" y="0"/>
                  </a:moveTo>
                  <a:lnTo>
                    <a:pt x="3380667" y="0"/>
                  </a:lnTo>
                  <a:lnTo>
                    <a:pt x="317746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66675"/>
              <a:ext cx="317746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75054" y="9448108"/>
            <a:ext cx="6580569" cy="838892"/>
            <a:chOff x="0" y="0"/>
            <a:chExt cx="3770039" cy="4806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70038" cy="480605"/>
            </a:xfrm>
            <a:custGeom>
              <a:avLst/>
              <a:gdLst/>
              <a:ahLst/>
              <a:cxnLst/>
              <a:rect r="r" b="b" t="t" l="l"/>
              <a:pathLst>
                <a:path h="480605" w="3770038">
                  <a:moveTo>
                    <a:pt x="203200" y="0"/>
                  </a:moveTo>
                  <a:lnTo>
                    <a:pt x="3770038" y="0"/>
                  </a:lnTo>
                  <a:lnTo>
                    <a:pt x="3566838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C3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66675"/>
              <a:ext cx="3566839" cy="547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4320756"/>
            <a:ext cx="8896477" cy="4937544"/>
          </a:xfrm>
          <a:custGeom>
            <a:avLst/>
            <a:gdLst/>
            <a:ahLst/>
            <a:cxnLst/>
            <a:rect r="r" b="b" t="t" l="l"/>
            <a:pathLst>
              <a:path h="4937544" w="8896477">
                <a:moveTo>
                  <a:pt x="0" y="0"/>
                </a:moveTo>
                <a:lnTo>
                  <a:pt x="8896477" y="0"/>
                </a:lnTo>
                <a:lnTo>
                  <a:pt x="8896477" y="4937544"/>
                </a:lnTo>
                <a:lnTo>
                  <a:pt x="0" y="4937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556187" y="4320756"/>
            <a:ext cx="5948312" cy="3716450"/>
          </a:xfrm>
          <a:custGeom>
            <a:avLst/>
            <a:gdLst/>
            <a:ahLst/>
            <a:cxnLst/>
            <a:rect r="r" b="b" t="t" l="l"/>
            <a:pathLst>
              <a:path h="3716450" w="5948312">
                <a:moveTo>
                  <a:pt x="0" y="0"/>
                </a:moveTo>
                <a:lnTo>
                  <a:pt x="5948312" y="0"/>
                </a:lnTo>
                <a:lnTo>
                  <a:pt x="5948312" y="3716449"/>
                </a:lnTo>
                <a:lnTo>
                  <a:pt x="0" y="3716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0983" y="1530347"/>
            <a:ext cx="8707362" cy="323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 Analysis and</a:t>
            </a:r>
          </a:p>
          <a:p>
            <a:pPr algn="l">
              <a:lnSpc>
                <a:spcPts val="8560"/>
              </a:lnSpc>
            </a:pPr>
            <a:r>
              <a:rPr lang="en-US" sz="6584">
                <a:solidFill>
                  <a:srgbClr val="0B13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Visualization</a:t>
            </a:r>
          </a:p>
          <a:p>
            <a:pPr algn="l">
              <a:lnSpc>
                <a:spcPts val="856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727148" y="405457"/>
            <a:ext cx="3924402" cy="425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371" b="true">
                <a:solidFill>
                  <a:srgbClr val="FFFFFF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Aoife’s GP Practice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6178980"/>
            <a:ext cx="977480" cy="344562"/>
          </a:xfrm>
          <a:custGeom>
            <a:avLst/>
            <a:gdLst/>
            <a:ahLst/>
            <a:cxnLst/>
            <a:rect r="r" b="b" t="t" l="l"/>
            <a:pathLst>
              <a:path h="344562" w="977480">
                <a:moveTo>
                  <a:pt x="0" y="0"/>
                </a:moveTo>
                <a:lnTo>
                  <a:pt x="977480" y="0"/>
                </a:lnTo>
                <a:lnTo>
                  <a:pt x="977480" y="344562"/>
                </a:lnTo>
                <a:lnTo>
                  <a:pt x="0" y="344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DAGXX_OYyUE</dc:identifier>
  <dcterms:modified xsi:type="dcterms:W3CDTF">2011-08-01T06:04:30Z</dcterms:modified>
  <cp:revision>1</cp:revision>
  <dc:title>Aoife Presentation GP</dc:title>
</cp:coreProperties>
</file>